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81" r:id="rId8"/>
    <p:sldId id="264" r:id="rId9"/>
    <p:sldId id="284" r:id="rId10"/>
    <p:sldId id="265" r:id="rId11"/>
    <p:sldId id="272" r:id="rId12"/>
    <p:sldId id="285" r:id="rId13"/>
    <p:sldId id="269" r:id="rId14"/>
    <p:sldId id="286" r:id="rId15"/>
    <p:sldId id="282" r:id="rId16"/>
    <p:sldId id="287" r:id="rId17"/>
    <p:sldId id="274" r:id="rId18"/>
    <p:sldId id="283" r:id="rId19"/>
    <p:sldId id="288" r:id="rId20"/>
    <p:sldId id="276" r:id="rId21"/>
    <p:sldId id="277" r:id="rId22"/>
    <p:sldId id="278" r:id="rId23"/>
    <p:sldId id="280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7" autoAdjust="0"/>
    <p:restoredTop sz="87201" autoAdjust="0"/>
  </p:normalViewPr>
  <p:slideViewPr>
    <p:cSldViewPr snapToGrid="0" snapToObjects="1">
      <p:cViewPr>
        <p:scale>
          <a:sx n="99" d="100"/>
          <a:sy n="99" d="100"/>
        </p:scale>
        <p:origin x="-14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2CA0B-83DD-0045-83A1-9B9286FC386D}" type="datetimeFigureOut">
              <a:rPr lang="en-US" smtClean="0"/>
              <a:t>11/16/11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34692-1A1F-014F-9FD0-B29ABFBE8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3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causative CAG repeat is present in the coding region of the interesting transcript</a:t>
            </a:r>
            <a:r>
              <a:rPr lang="en-US" baseline="0" dirty="0" smtClean="0"/>
              <a:t> 15 (</a:t>
            </a:r>
            <a:r>
              <a:rPr lang="en-US" i="1" baseline="0" dirty="0" smtClean="0"/>
              <a:t>IT15</a:t>
            </a:r>
            <a:r>
              <a:rPr lang="en-US" i="0" baseline="0" dirty="0" smtClean="0"/>
              <a:t>)</a:t>
            </a:r>
            <a:r>
              <a:rPr lang="en-US" dirty="0" smtClean="0"/>
              <a:t>, which encodes the amino acid sequence of the H</a:t>
            </a:r>
            <a:r>
              <a:rPr lang="en-US" baseline="0" dirty="0" smtClean="0"/>
              <a:t> </a:t>
            </a:r>
            <a:r>
              <a:rPr lang="en-US" dirty="0" smtClean="0"/>
              <a:t>protein. And, CAG is the code for an amino acid, glutamine. If the elongated CAG repeat is translated, it generates a protein with an expanded glutamine (</a:t>
            </a:r>
            <a:r>
              <a:rPr lang="en-US" dirty="0" err="1" smtClean="0"/>
              <a:t>polyglutamine</a:t>
            </a:r>
            <a:r>
              <a:rPr lang="en-US" dirty="0" smtClean="0"/>
              <a:t>) tract. This </a:t>
            </a:r>
            <a:r>
              <a:rPr lang="en-US" dirty="0" err="1" smtClean="0"/>
              <a:t>polyglutamine</a:t>
            </a:r>
            <a:r>
              <a:rPr lang="en-US" dirty="0" smtClean="0"/>
              <a:t> tract has a toxic effect on the cell. </a:t>
            </a:r>
          </a:p>
          <a:p>
            <a:endParaRPr lang="en-US" dirty="0" smtClean="0"/>
          </a:p>
          <a:p>
            <a:r>
              <a:rPr lang="en-US" dirty="0" smtClean="0"/>
              <a:t>What happens when the </a:t>
            </a:r>
            <a:r>
              <a:rPr lang="en-US" dirty="0" err="1" smtClean="0"/>
              <a:t>polyglutamine</a:t>
            </a:r>
            <a:r>
              <a:rPr lang="en-US" dirty="0" smtClean="0"/>
              <a:t> tract expands? </a:t>
            </a:r>
            <a:br>
              <a:rPr lang="en-US" dirty="0" smtClean="0"/>
            </a:br>
            <a:r>
              <a:rPr lang="en-US" dirty="0" smtClean="0"/>
              <a:t>Protein must be folded correctly for its normal function. However, if the </a:t>
            </a:r>
            <a:r>
              <a:rPr lang="en-US" dirty="0" err="1" smtClean="0"/>
              <a:t>polyglutamine</a:t>
            </a:r>
            <a:r>
              <a:rPr lang="en-US" dirty="0" smtClean="0"/>
              <a:t> tract is expanded, the folding of this protein will not be normal. This unusual protein can aggregate, eventually leading to neuronal cell death.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3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Progressive</a:t>
            </a:r>
            <a:r>
              <a:rPr lang="en-US" baseline="0" dirty="0" smtClean="0"/>
              <a:t> neurodegenerative disorder usually late-onset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Actin </a:t>
            </a:r>
            <a:r>
              <a:rPr lang="en-US" dirty="0" err="1" smtClean="0"/>
              <a:t>treadmilling</a:t>
            </a:r>
            <a:r>
              <a:rPr lang="en-US" baseline="0" dirty="0" smtClean="0"/>
              <a:t> = cell motility </a:t>
            </a:r>
          </a:p>
          <a:p>
            <a:r>
              <a:rPr lang="en-US" dirty="0" smtClean="0"/>
              <a:t>Neuronal motility relies on actin </a:t>
            </a:r>
            <a:r>
              <a:rPr lang="en-US" dirty="0" err="1" smtClean="0"/>
              <a:t>treadmilling</a:t>
            </a:r>
            <a:r>
              <a:rPr lang="en-US" dirty="0" smtClean="0"/>
              <a:t>. In addition to regulating cytoskeletal dynamics in the cytoplasm, actin modulates nuclear gene expression.</a:t>
            </a:r>
          </a:p>
          <a:p>
            <a:r>
              <a:rPr lang="en-US" dirty="0" smtClean="0"/>
              <a:t>Explain</a:t>
            </a:r>
            <a:r>
              <a:rPr lang="en-US" baseline="0" dirty="0" smtClean="0"/>
              <a:t> the normal response </a:t>
            </a:r>
          </a:p>
          <a:p>
            <a:r>
              <a:rPr lang="en-US" baseline="0" dirty="0" err="1" smtClean="0"/>
              <a:t>Cofilin</a:t>
            </a:r>
            <a:r>
              <a:rPr lang="en-US" baseline="0" dirty="0" smtClean="0"/>
              <a:t> = actin binding protein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19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overall goal of the authors was to study normal </a:t>
            </a:r>
            <a:r>
              <a:rPr lang="en-US" baseline="0" dirty="0" err="1" smtClean="0"/>
              <a:t>huntington</a:t>
            </a:r>
            <a:r>
              <a:rPr lang="en-US" baseline="0" dirty="0" smtClean="0"/>
              <a:t> cell biology under transient stresses similar to stresses that occur with normal human 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9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hmg.oxfordjournals.org</a:t>
            </a:r>
            <a:r>
              <a:rPr lang="en-US" dirty="0" smtClean="0"/>
              <a:t>/content/</a:t>
            </a:r>
            <a:r>
              <a:rPr lang="en-US" dirty="0" err="1" smtClean="0"/>
              <a:t>suppl</a:t>
            </a:r>
            <a:r>
              <a:rPr lang="en-US" dirty="0" smtClean="0"/>
              <a:t>/2011/02/23/ddr075.DC1/ddr075supp_video1.mov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hmg.oxfordjournals.org</a:t>
            </a:r>
            <a:r>
              <a:rPr lang="en-US" dirty="0" smtClean="0"/>
              <a:t>/content/</a:t>
            </a:r>
            <a:r>
              <a:rPr lang="en-US" dirty="0" err="1" smtClean="0"/>
              <a:t>suppl</a:t>
            </a:r>
            <a:r>
              <a:rPr lang="en-US" dirty="0" smtClean="0"/>
              <a:t>/2011/02/23/ddr075.DC1/ddr075supp_video2.mov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4692-1A1F-014F-9FD0-B29ABFBE88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2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11/16/11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11/16/11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11/16/11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5123"/>
            <a:ext cx="7543800" cy="2593975"/>
          </a:xfrm>
        </p:spPr>
        <p:txBody>
          <a:bodyPr/>
          <a:lstStyle/>
          <a:p>
            <a:r>
              <a:rPr lang="en-US" sz="3600" dirty="0" smtClean="0"/>
              <a:t>Mutant </a:t>
            </a:r>
            <a:r>
              <a:rPr lang="en-US" sz="3600" dirty="0" err="1" smtClean="0"/>
              <a:t>huntingtin</a:t>
            </a:r>
            <a:r>
              <a:rPr lang="en-US" sz="3600" dirty="0" smtClean="0"/>
              <a:t> causes defective actin remodeling during stress: defining a new role for </a:t>
            </a:r>
            <a:r>
              <a:rPr lang="en-US" sz="3600" dirty="0" err="1" smtClean="0"/>
              <a:t>transglutaminase</a:t>
            </a:r>
            <a:r>
              <a:rPr lang="en-US" sz="3600" dirty="0" smtClean="0"/>
              <a:t> 2 in neurodegenerative disease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7506"/>
            <a:ext cx="6461760" cy="306983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Lise</a:t>
            </a:r>
            <a:r>
              <a:rPr lang="en-US" dirty="0" smtClean="0"/>
              <a:t> Munsie</a:t>
            </a:r>
            <a:r>
              <a:rPr lang="en-US" baseline="30000" dirty="0"/>
              <a:t>1</a:t>
            </a:r>
            <a:r>
              <a:rPr lang="en-US" dirty="0" smtClean="0"/>
              <a:t>, Nicholas Caron</a:t>
            </a:r>
            <a:r>
              <a:rPr lang="en-US" baseline="30000" dirty="0" smtClean="0"/>
              <a:t>1</a:t>
            </a:r>
            <a:r>
              <a:rPr lang="en-US" dirty="0" smtClean="0"/>
              <a:t>, Randy Singh Atwal</a:t>
            </a:r>
            <a:r>
              <a:rPr lang="en-US" baseline="30000" dirty="0" smtClean="0"/>
              <a:t>1</a:t>
            </a:r>
            <a:r>
              <a:rPr lang="en-US" dirty="0" smtClean="0"/>
              <a:t>, Ian Marsden</a:t>
            </a:r>
            <a:r>
              <a:rPr lang="en-US" baseline="30000" dirty="0" smtClean="0"/>
              <a:t>2</a:t>
            </a:r>
            <a:r>
              <a:rPr lang="en-US" dirty="0" smtClean="0"/>
              <a:t>, Edward J. Wild</a:t>
            </a:r>
            <a:r>
              <a:rPr lang="en-US" baseline="30000" dirty="0" smtClean="0"/>
              <a:t>3</a:t>
            </a:r>
            <a:r>
              <a:rPr lang="en-US" dirty="0" smtClean="0"/>
              <a:t>, James R. Bamburg</a:t>
            </a:r>
            <a:r>
              <a:rPr lang="en-US" baseline="30000" dirty="0"/>
              <a:t>2</a:t>
            </a:r>
            <a:r>
              <a:rPr lang="en-US" dirty="0" smtClean="0"/>
              <a:t>, Sarah J. Tabrizi</a:t>
            </a:r>
            <a:r>
              <a:rPr lang="en-US" baseline="30000" dirty="0" smtClean="0"/>
              <a:t>3</a:t>
            </a:r>
            <a:r>
              <a:rPr lang="en-US" dirty="0" smtClean="0"/>
              <a:t>, and Ray Truant</a:t>
            </a:r>
            <a:r>
              <a:rPr lang="en-US" baseline="30000" dirty="0" smtClean="0"/>
              <a:t>1•</a:t>
            </a:r>
            <a:endParaRPr lang="en-US" dirty="0" smtClean="0"/>
          </a:p>
          <a:p>
            <a:endParaRPr lang="en-US" dirty="0" smtClean="0"/>
          </a:p>
          <a:p>
            <a:r>
              <a:rPr lang="en-US" sz="1600" i="1" baseline="30000" dirty="0"/>
              <a:t>1</a:t>
            </a:r>
            <a:r>
              <a:rPr lang="en-US" sz="1600" i="1" dirty="0"/>
              <a:t>Department of Biochemistry and Biomedical Sciences, McMaster University, 1200 Main Street West, Hamilton, Ontario, Canada L8N3Z5, </a:t>
            </a:r>
            <a:endParaRPr lang="en-US" sz="1600" i="1" dirty="0" smtClean="0"/>
          </a:p>
          <a:p>
            <a:r>
              <a:rPr lang="en-US" sz="1600" i="1" baseline="30000" dirty="0" smtClean="0"/>
              <a:t>2</a:t>
            </a:r>
            <a:r>
              <a:rPr lang="en-US" sz="1600" i="1" dirty="0" smtClean="0"/>
              <a:t>Department </a:t>
            </a:r>
            <a:r>
              <a:rPr lang="en-US" sz="1600" i="1" dirty="0"/>
              <a:t>of Biochemistry and Molecular Biology, Colorado State University, Fort Collins, CO 80523-1870, USA and </a:t>
            </a:r>
            <a:endParaRPr lang="en-US" sz="1600" i="1" dirty="0" smtClean="0"/>
          </a:p>
          <a:p>
            <a:r>
              <a:rPr lang="en-US" sz="1600" i="1" baseline="30000" dirty="0" smtClean="0"/>
              <a:t>3</a:t>
            </a:r>
            <a:r>
              <a:rPr lang="en-US" sz="1600" i="1" dirty="0" smtClean="0"/>
              <a:t>Department </a:t>
            </a:r>
            <a:r>
              <a:rPr lang="en-US" sz="1600" i="1" dirty="0"/>
              <a:t>of Neurodegenerative Disease, UCL Institute of Neurology, National Hospital for Neurology and Neurosurgery, Queen Square, London WC1N 1NG, </a:t>
            </a:r>
            <a:r>
              <a:rPr lang="en-US" sz="1600" i="1" dirty="0" smtClean="0"/>
              <a:t>UK</a:t>
            </a:r>
          </a:p>
          <a:p>
            <a:endParaRPr lang="en-US" sz="1600" i="1" dirty="0"/>
          </a:p>
          <a:p>
            <a:r>
              <a:rPr lang="en-US" sz="1600" dirty="0" smtClean="0"/>
              <a:t>Presentation By: Jaclyn Nguyen, BIOL 506 Human Molecular Genetics, Fall 2011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7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318" y="1227503"/>
            <a:ext cx="4589364" cy="440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3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51815" y="1416864"/>
            <a:ext cx="7640370" cy="3993494"/>
            <a:chOff x="753837" y="1304116"/>
            <a:chExt cx="7640370" cy="3993494"/>
          </a:xfrm>
        </p:grpSpPr>
        <p:pic>
          <p:nvPicPr>
            <p:cNvPr id="4" name="ddr075supp_video1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53837" y="1304116"/>
              <a:ext cx="3654940" cy="3654940"/>
            </a:xfrm>
            <a:prstGeom prst="rect">
              <a:avLst/>
            </a:prstGeom>
          </p:spPr>
        </p:pic>
        <p:pic>
          <p:nvPicPr>
            <p:cNvPr id="5" name="ddr075supp_video2.mov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4736607" y="1315848"/>
              <a:ext cx="3657600" cy="3657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83466" y="4959056"/>
              <a:ext cx="2191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Wild Type STHdh</a:t>
              </a:r>
              <a:r>
                <a:rPr lang="en-US" sz="1600" baseline="30000" dirty="0" smtClean="0"/>
                <a:t>Q7/Q7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59658" y="4959056"/>
              <a:ext cx="2552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Mutant STHdh</a:t>
              </a:r>
              <a:r>
                <a:rPr lang="en-US" sz="1600" baseline="30000" dirty="0" smtClean="0"/>
                <a:t>Q111/Q111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867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Results 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Huntington protein localizes to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rods under cellular stress.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Huntington protein can localize on other non-neuron-derived cells and </a:t>
            </a:r>
            <a:r>
              <a:rPr lang="en-US" sz="2000" dirty="0" err="1" smtClean="0">
                <a:solidFill>
                  <a:srgbClr val="000000"/>
                </a:solidFill>
              </a:rPr>
              <a:t>cofilin</a:t>
            </a:r>
            <a:r>
              <a:rPr lang="en-US" sz="2000" dirty="0" smtClean="0">
                <a:solidFill>
                  <a:srgbClr val="000000"/>
                </a:solidFill>
              </a:rPr>
              <a:t>-actin rods persist after the cellular response is over.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What happens if normal </a:t>
            </a:r>
            <a:r>
              <a:rPr lang="en-US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huntington</a:t>
            </a: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protein expression is knocked down? (Confirmation for 2).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Trapped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complexes increase with severity of HD.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err="1" smtClean="0"/>
              <a:t>Transglutaminase</a:t>
            </a:r>
            <a:r>
              <a:rPr lang="en-US" sz="2000" dirty="0" smtClean="0"/>
              <a:t> (TG2) is involved in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crosslinking.</a:t>
            </a:r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6971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7791" y="1430923"/>
            <a:ext cx="7508419" cy="3996154"/>
            <a:chOff x="902464" y="1600200"/>
            <a:chExt cx="7508419" cy="3996154"/>
          </a:xfrm>
        </p:grpSpPr>
        <p:pic>
          <p:nvPicPr>
            <p:cNvPr id="3" name="ddr075supp_video3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902464" y="1600200"/>
              <a:ext cx="3657600" cy="3657600"/>
            </a:xfrm>
            <a:prstGeom prst="rect">
              <a:avLst/>
            </a:prstGeom>
          </p:spPr>
        </p:pic>
        <p:pic>
          <p:nvPicPr>
            <p:cNvPr id="5" name="ddr075supp_Video4.mov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4753282" y="1600200"/>
              <a:ext cx="3657600" cy="3657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02464" y="5257800"/>
              <a:ext cx="3657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STHdh</a:t>
              </a:r>
              <a:r>
                <a:rPr lang="en-US" sz="1600" baseline="30000" dirty="0" smtClean="0"/>
                <a:t>Q7/Q7</a:t>
              </a:r>
              <a:r>
                <a:rPr lang="en-US" sz="1600" dirty="0" smtClean="0"/>
                <a:t> with </a:t>
              </a:r>
              <a:r>
                <a:rPr lang="en-US" sz="1600" dirty="0" err="1" smtClean="0"/>
                <a:t>siRNA</a:t>
              </a:r>
              <a:r>
                <a:rPr lang="en-US" sz="1600" dirty="0" smtClean="0"/>
                <a:t> control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53283" y="5257800"/>
              <a:ext cx="3657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STHdh</a:t>
              </a:r>
              <a:r>
                <a:rPr lang="en-US" sz="1600" baseline="30000" dirty="0" smtClean="0"/>
                <a:t>Q7/Q7</a:t>
              </a:r>
              <a:r>
                <a:rPr lang="en-US" sz="1600" dirty="0" smtClean="0"/>
                <a:t> with </a:t>
              </a:r>
              <a:r>
                <a:rPr lang="en-US" sz="1600" dirty="0" err="1" smtClean="0"/>
                <a:t>huntington</a:t>
              </a:r>
              <a:r>
                <a:rPr lang="en-US" sz="1600" dirty="0" smtClean="0"/>
                <a:t> specific </a:t>
              </a:r>
              <a:r>
                <a:rPr lang="en-US" sz="1600" dirty="0" err="1" smtClean="0"/>
                <a:t>siRNA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867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Results 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Huntington protein localizes to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rods under cellular stress.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Huntington protein can localize on other non-neuron-derived cells and </a:t>
            </a:r>
            <a:r>
              <a:rPr lang="en-US" sz="2000" dirty="0" err="1" smtClean="0">
                <a:solidFill>
                  <a:srgbClr val="000000"/>
                </a:solidFill>
              </a:rPr>
              <a:t>cofilin</a:t>
            </a:r>
            <a:r>
              <a:rPr lang="en-US" sz="2000" dirty="0" smtClean="0">
                <a:solidFill>
                  <a:srgbClr val="000000"/>
                </a:solidFill>
              </a:rPr>
              <a:t>-actin rods persist after the cellular response is over.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Knockdown of normal </a:t>
            </a:r>
            <a:r>
              <a:rPr lang="en-US" sz="2000" dirty="0" err="1" smtClean="0"/>
              <a:t>huntington</a:t>
            </a:r>
            <a:r>
              <a:rPr lang="en-US" sz="2000" dirty="0"/>
              <a:t> </a:t>
            </a:r>
            <a:r>
              <a:rPr lang="en-US" sz="2000" dirty="0" smtClean="0"/>
              <a:t>protein with </a:t>
            </a:r>
            <a:r>
              <a:rPr lang="en-US" sz="2000" dirty="0" err="1" smtClean="0"/>
              <a:t>siRNA</a:t>
            </a:r>
            <a:r>
              <a:rPr lang="en-US" sz="2000" dirty="0" smtClean="0"/>
              <a:t> </a:t>
            </a:r>
            <a:r>
              <a:rPr lang="en-US" sz="2000" dirty="0" err="1" smtClean="0"/>
              <a:t>mimicks</a:t>
            </a:r>
            <a:r>
              <a:rPr lang="en-US" sz="2000" dirty="0" smtClean="0"/>
              <a:t> mutant </a:t>
            </a:r>
            <a:r>
              <a:rPr lang="en-US" sz="2000" dirty="0" err="1" smtClean="0"/>
              <a:t>huntington</a:t>
            </a:r>
            <a:r>
              <a:rPr lang="en-US" sz="2000" dirty="0" smtClean="0"/>
              <a:t> protein cellular response.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C00202"/>
                </a:solidFill>
              </a:rPr>
              <a:t>Where is free </a:t>
            </a:r>
            <a:r>
              <a:rPr lang="en-US" sz="2000" dirty="0" err="1" smtClean="0">
                <a:solidFill>
                  <a:srgbClr val="C00202"/>
                </a:solidFill>
              </a:rPr>
              <a:t>cofilin</a:t>
            </a:r>
            <a:r>
              <a:rPr lang="en-US" sz="2000" dirty="0" smtClean="0">
                <a:solidFill>
                  <a:srgbClr val="C00202"/>
                </a:solidFill>
              </a:rPr>
              <a:t> going if it’s not forming numerous rods?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err="1" smtClean="0"/>
              <a:t>Transglutaminase</a:t>
            </a:r>
            <a:r>
              <a:rPr lang="en-US" sz="2000" dirty="0" smtClean="0"/>
              <a:t> (TG2) is involved in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crosslinking.</a:t>
            </a:r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1578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0954" y="621234"/>
            <a:ext cx="7682092" cy="5615532"/>
            <a:chOff x="448323" y="605894"/>
            <a:chExt cx="7682092" cy="56155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323" y="605894"/>
              <a:ext cx="4183012" cy="31832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1335" y="2876393"/>
              <a:ext cx="3499080" cy="334503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259289" y="1000559"/>
              <a:ext cx="525996" cy="1988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598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Results 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Huntington protein localizes to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rods under cellular stress.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Huntington protein can localize on other non-neuron-derived cells and </a:t>
            </a:r>
            <a:r>
              <a:rPr lang="en-US" sz="2000" dirty="0" err="1" smtClean="0">
                <a:solidFill>
                  <a:srgbClr val="000000"/>
                </a:solidFill>
              </a:rPr>
              <a:t>cofilin</a:t>
            </a:r>
            <a:r>
              <a:rPr lang="en-US" sz="2000" dirty="0" smtClean="0">
                <a:solidFill>
                  <a:srgbClr val="000000"/>
                </a:solidFill>
              </a:rPr>
              <a:t>-actin rods persist after the cellular response is over.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Knockdown of normal </a:t>
            </a:r>
            <a:r>
              <a:rPr lang="en-US" sz="2000" dirty="0" err="1" smtClean="0"/>
              <a:t>huntington</a:t>
            </a:r>
            <a:r>
              <a:rPr lang="en-US" sz="2000" dirty="0"/>
              <a:t> </a:t>
            </a:r>
            <a:r>
              <a:rPr lang="en-US" sz="2000" dirty="0" smtClean="0"/>
              <a:t>protein </a:t>
            </a:r>
            <a:r>
              <a:rPr lang="en-US" sz="2000" dirty="0" err="1" smtClean="0"/>
              <a:t>mimicks</a:t>
            </a:r>
            <a:r>
              <a:rPr lang="en-US" sz="2000" dirty="0" smtClean="0"/>
              <a:t> mutant </a:t>
            </a:r>
            <a:r>
              <a:rPr lang="en-US" sz="2000" dirty="0" err="1" smtClean="0"/>
              <a:t>huntington</a:t>
            </a:r>
            <a:r>
              <a:rPr lang="en-US" sz="2000" dirty="0" smtClean="0"/>
              <a:t> protein cellular response.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Trapped </a:t>
            </a:r>
            <a:r>
              <a:rPr lang="en-US" sz="2000" dirty="0" err="1" smtClean="0">
                <a:solidFill>
                  <a:srgbClr val="000000"/>
                </a:solidFill>
              </a:rPr>
              <a:t>cofilin</a:t>
            </a:r>
            <a:r>
              <a:rPr lang="en-US" sz="2000" dirty="0" smtClean="0">
                <a:solidFill>
                  <a:srgbClr val="000000"/>
                </a:solidFill>
              </a:rPr>
              <a:t>-actin complexes increase with severity of HD.</a:t>
            </a:r>
          </a:p>
          <a:p>
            <a:pPr marL="11430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What is contributing to the cross-linking of </a:t>
            </a:r>
            <a:r>
              <a:rPr lang="en-US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cofilin</a:t>
            </a: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and actin (thus eating up free </a:t>
            </a:r>
            <a:r>
              <a:rPr lang="en-US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cofilin</a:t>
            </a: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)?</a:t>
            </a:r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5751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0500"/>
          <a:stretch/>
        </p:blipFill>
        <p:spPr>
          <a:xfrm>
            <a:off x="692914" y="1245696"/>
            <a:ext cx="7758172" cy="4366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914" y="5252251"/>
            <a:ext cx="30660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58612" y="1529164"/>
            <a:ext cx="833897" cy="26911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2873" y="1183696"/>
            <a:ext cx="846487" cy="44286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5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59" y="1526484"/>
            <a:ext cx="4143539" cy="380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1538" y="4172546"/>
            <a:ext cx="2167893" cy="89438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9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Results 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Huntington protein localizes to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rods under cellular stress.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Huntington protein can localize on other non-neuron-derived cells and </a:t>
            </a:r>
            <a:r>
              <a:rPr lang="en-US" sz="2000" dirty="0" err="1" smtClean="0">
                <a:solidFill>
                  <a:srgbClr val="000000"/>
                </a:solidFill>
              </a:rPr>
              <a:t>cofilin</a:t>
            </a:r>
            <a:r>
              <a:rPr lang="en-US" sz="2000" dirty="0" smtClean="0">
                <a:solidFill>
                  <a:srgbClr val="000000"/>
                </a:solidFill>
              </a:rPr>
              <a:t>-actin rods persist after the cellular response is over.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Knockdown of normal </a:t>
            </a:r>
            <a:r>
              <a:rPr lang="en-US" sz="2000" dirty="0" err="1" smtClean="0"/>
              <a:t>huntington</a:t>
            </a:r>
            <a:r>
              <a:rPr lang="en-US" sz="2000" dirty="0"/>
              <a:t> </a:t>
            </a:r>
            <a:r>
              <a:rPr lang="en-US" sz="2000" dirty="0" smtClean="0"/>
              <a:t>protein </a:t>
            </a:r>
            <a:r>
              <a:rPr lang="en-US" sz="2000" dirty="0" err="1" smtClean="0"/>
              <a:t>mimicks</a:t>
            </a:r>
            <a:r>
              <a:rPr lang="en-US" sz="2000" dirty="0" smtClean="0"/>
              <a:t> mutant </a:t>
            </a:r>
            <a:r>
              <a:rPr lang="en-US" sz="2000" dirty="0" err="1" smtClean="0"/>
              <a:t>huntington</a:t>
            </a:r>
            <a:r>
              <a:rPr lang="en-US" sz="2000" dirty="0" smtClean="0"/>
              <a:t> protein cellular response.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Trapped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complexes increase with severity of HD.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err="1" smtClean="0"/>
              <a:t>Transglutaminase</a:t>
            </a:r>
            <a:r>
              <a:rPr lang="en-US" sz="2000" dirty="0" smtClean="0"/>
              <a:t> (TG2) is involved in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crosslinking.</a:t>
            </a:r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5751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3200" dirty="0" smtClean="0"/>
              <a:t>Outline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/>
          <a:lstStyle/>
          <a:p>
            <a:r>
              <a:rPr lang="en-US" dirty="0" smtClean="0"/>
              <a:t>Introduction to Huntington’s Disease (HD)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Stress response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Results Overview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Implications of their work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Future Work / Reflection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5389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05" y="634507"/>
            <a:ext cx="7109190" cy="55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1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Implications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New therapeutic targets for HD</a:t>
            </a:r>
          </a:p>
          <a:p>
            <a:pPr marL="11430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Inhibition of TG2 activity (by </a:t>
            </a:r>
            <a:r>
              <a:rPr lang="en-US" dirty="0" err="1" smtClean="0">
                <a:solidFill>
                  <a:srgbClr val="000000"/>
                </a:solidFill>
              </a:rPr>
              <a:t>Ca</a:t>
            </a:r>
            <a:r>
              <a:rPr lang="en-US" dirty="0" smtClean="0">
                <a:solidFill>
                  <a:srgbClr val="000000"/>
                </a:solidFill>
              </a:rPr>
              <a:t> modulation?)</a:t>
            </a:r>
          </a:p>
          <a:p>
            <a:pPr marL="411480" lvl="1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Alternative pathways?</a:t>
            </a:r>
          </a:p>
          <a:p>
            <a:pPr marL="411480" lvl="1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New biomarker for HD: free </a:t>
            </a:r>
            <a:r>
              <a:rPr lang="en-US" dirty="0" err="1" smtClean="0">
                <a:solidFill>
                  <a:srgbClr val="000000"/>
                </a:solidFill>
              </a:rPr>
              <a:t>cofilin</a:t>
            </a:r>
            <a:r>
              <a:rPr lang="en-US" dirty="0" smtClean="0">
                <a:solidFill>
                  <a:srgbClr val="000000"/>
                </a:solidFill>
              </a:rPr>
              <a:t> to </a:t>
            </a:r>
            <a:r>
              <a:rPr lang="en-US" dirty="0" err="1" smtClean="0">
                <a:solidFill>
                  <a:srgbClr val="000000"/>
                </a:solidFill>
              </a:rPr>
              <a:t>complexed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cofilin</a:t>
            </a:r>
            <a:r>
              <a:rPr lang="en-US" dirty="0" smtClean="0">
                <a:solidFill>
                  <a:srgbClr val="000000"/>
                </a:solidFill>
              </a:rPr>
              <a:t> ratio</a:t>
            </a:r>
          </a:p>
          <a:p>
            <a:pPr marL="411480" lvl="1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411480" lvl="1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Future Work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Controlling TG2 activity with </a:t>
            </a:r>
            <a:r>
              <a:rPr lang="en-US" dirty="0" err="1" smtClean="0">
                <a:solidFill>
                  <a:srgbClr val="000000"/>
                </a:solidFill>
              </a:rPr>
              <a:t>Ca</a:t>
            </a:r>
            <a:r>
              <a:rPr lang="en-US" dirty="0" smtClean="0">
                <a:solidFill>
                  <a:srgbClr val="000000"/>
                </a:solidFill>
              </a:rPr>
              <a:t> levels</a:t>
            </a:r>
          </a:p>
          <a:p>
            <a:pPr marL="11430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Inhibiting TG2 activity with other substrates</a:t>
            </a:r>
          </a:p>
          <a:p>
            <a:pPr marL="11430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Exact role of </a:t>
            </a:r>
            <a:r>
              <a:rPr lang="en-US" dirty="0" err="1" smtClean="0">
                <a:solidFill>
                  <a:srgbClr val="000000"/>
                </a:solidFill>
              </a:rPr>
              <a:t>huntington</a:t>
            </a:r>
            <a:r>
              <a:rPr lang="en-US" dirty="0" smtClean="0">
                <a:solidFill>
                  <a:srgbClr val="000000"/>
                </a:solidFill>
              </a:rPr>
              <a:t> protein during cell response?</a:t>
            </a:r>
          </a:p>
          <a:p>
            <a:pPr marL="11430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Experiments should include more HD patient samples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Questions?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744" y="1016000"/>
            <a:ext cx="4826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1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3200" dirty="0" smtClean="0"/>
              <a:t>Huntington’s Disease (HD)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868"/>
            <a:ext cx="5297606" cy="2176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520" y="3927056"/>
            <a:ext cx="5604571" cy="2302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40080"/>
            <a:ext cx="3999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www.brain.riken.jp</a:t>
            </a:r>
            <a:r>
              <a:rPr lang="en-US" sz="1400" dirty="0"/>
              <a:t>/labs/</a:t>
            </a:r>
            <a:r>
              <a:rPr lang="en-US" sz="1400" dirty="0" err="1"/>
              <a:t>cagrds</a:t>
            </a:r>
            <a:r>
              <a:rPr lang="en-US" sz="1400" dirty="0"/>
              <a:t>/CAG2_e.html</a:t>
            </a:r>
          </a:p>
        </p:txBody>
      </p:sp>
    </p:spTree>
    <p:extLst>
      <p:ext uri="{BB962C8B-B14F-4D97-AF65-F5344CB8AC3E}">
        <p14:creationId xmlns:p14="http://schemas.microsoft.com/office/powerpoint/2010/main" val="14025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3200" dirty="0" smtClean="0"/>
              <a:t>Huntington’s Disease (HD)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790" y="1477510"/>
            <a:ext cx="4536204" cy="3980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40080"/>
            <a:ext cx="7363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neuroskeptic.blogspot.com</a:t>
            </a:r>
            <a:r>
              <a:rPr lang="en-US" sz="1400" dirty="0"/>
              <a:t>/2010/10/cannabinoids-in-</a:t>
            </a:r>
            <a:r>
              <a:rPr lang="en-US" sz="1400" dirty="0" err="1"/>
              <a:t>huntingtons</a:t>
            </a:r>
            <a:r>
              <a:rPr lang="en-US" sz="1400" dirty="0"/>
              <a:t>-</a:t>
            </a:r>
            <a:r>
              <a:rPr lang="en-US" sz="1400" dirty="0" err="1"/>
              <a:t>disease.html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6676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3200" dirty="0" smtClean="0"/>
              <a:t>Huntington’s Disease (HD)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/>
          <a:lstStyle/>
          <a:p>
            <a:r>
              <a:rPr lang="en-US" dirty="0" smtClean="0"/>
              <a:t>Normal functions of Huntington Protein</a:t>
            </a:r>
          </a:p>
          <a:p>
            <a:pPr marL="11430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Transcriptional regulation</a:t>
            </a:r>
          </a:p>
          <a:p>
            <a:pPr marL="41148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Epigenetic control</a:t>
            </a:r>
          </a:p>
          <a:p>
            <a:pPr marL="41148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Vesicle trafficking</a:t>
            </a:r>
          </a:p>
          <a:p>
            <a:pPr marL="41148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Endoplasmic reticulum (ER)-stress response</a:t>
            </a:r>
          </a:p>
          <a:p>
            <a:pPr marL="41148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Neurogenesis during development </a:t>
            </a:r>
          </a:p>
        </p:txBody>
      </p:sp>
    </p:spTree>
    <p:extLst>
      <p:ext uri="{BB962C8B-B14F-4D97-AF65-F5344CB8AC3E}">
        <p14:creationId xmlns:p14="http://schemas.microsoft.com/office/powerpoint/2010/main" val="212565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3200" dirty="0" err="1" smtClean="0"/>
              <a:t>Cofilin</a:t>
            </a:r>
            <a:r>
              <a:rPr lang="en-US" sz="3200" dirty="0" smtClean="0"/>
              <a:t>-Acting Pathway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334780"/>
            <a:ext cx="8458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www.antibodyreview.com</a:t>
            </a:r>
            <a:r>
              <a:rPr lang="en-US" sz="1400" dirty="0"/>
              <a:t>/</a:t>
            </a:r>
            <a:r>
              <a:rPr lang="en-US" sz="1400" dirty="0" err="1"/>
              <a:t>article_images</a:t>
            </a:r>
            <a:r>
              <a:rPr lang="en-US" sz="1400" dirty="0"/>
              <a:t>/12049672/Genome%20Biol/3-5/previews3007.1-139363/gb-2002-3-5-reviews3007-4.jpg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72626" y="1691073"/>
            <a:ext cx="5035741" cy="4693951"/>
            <a:chOff x="1247321" y="1255206"/>
            <a:chExt cx="5035741" cy="4693951"/>
          </a:xfrm>
        </p:grpSpPr>
        <p:grpSp>
          <p:nvGrpSpPr>
            <p:cNvPr id="20" name="Group 19"/>
            <p:cNvGrpSpPr/>
            <p:nvPr/>
          </p:nvGrpSpPr>
          <p:grpSpPr>
            <a:xfrm>
              <a:off x="1247321" y="1255206"/>
              <a:ext cx="5035741" cy="4693951"/>
              <a:chOff x="1044726" y="1565935"/>
              <a:chExt cx="5035741" cy="4693951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44726" y="1565935"/>
                <a:ext cx="5035741" cy="4693951"/>
                <a:chOff x="1326977" y="1610836"/>
                <a:chExt cx="5035741" cy="4693951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1326977" y="1610836"/>
                  <a:ext cx="5035741" cy="4693951"/>
                  <a:chOff x="1360049" y="2164048"/>
                  <a:chExt cx="5035741" cy="4693951"/>
                </a:xfrm>
              </p:grpSpPr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45323" b="28450"/>
                  <a:stretch/>
                </p:blipFill>
                <p:spPr>
                  <a:xfrm>
                    <a:off x="2229421" y="2164048"/>
                    <a:ext cx="4166369" cy="4179961"/>
                  </a:xfrm>
                  <a:prstGeom prst="rect">
                    <a:avLst/>
                  </a:prstGeom>
                </p:spPr>
              </p:pic>
              <p:sp>
                <p:nvSpPr>
                  <p:cNvPr id="7" name="Rectangle 6"/>
                  <p:cNvSpPr/>
                  <p:nvPr/>
                </p:nvSpPr>
                <p:spPr>
                  <a:xfrm>
                    <a:off x="1360049" y="4763343"/>
                    <a:ext cx="3004210" cy="1761974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1539472" y="5282398"/>
                    <a:ext cx="3446322" cy="15756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1506400" y="2182938"/>
                  <a:ext cx="1326336" cy="107296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3763554" y="3539613"/>
                <a:ext cx="1154682" cy="11446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761272" y="3539613"/>
                <a:ext cx="1154682" cy="11446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268388" y="3201865"/>
              <a:ext cx="1852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Cofilin</a:t>
              </a:r>
              <a:r>
                <a:rPr lang="en-US" dirty="0" smtClean="0"/>
                <a:t> rods + ATP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670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Results 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 </a:t>
            </a:r>
            <a:r>
              <a:rPr lang="en-US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huntington</a:t>
            </a: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protein involved in the cellular response?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Huntington protein can localize on other non-neuron-derived cells and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rods persist after the cellular response is over.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Knockdown of normal </a:t>
            </a:r>
            <a:r>
              <a:rPr lang="en-US" sz="2000" dirty="0" err="1" smtClean="0"/>
              <a:t>huntington</a:t>
            </a:r>
            <a:r>
              <a:rPr lang="en-US" sz="2000" dirty="0"/>
              <a:t> </a:t>
            </a:r>
            <a:r>
              <a:rPr lang="en-US" sz="2000" dirty="0" smtClean="0"/>
              <a:t>protein </a:t>
            </a:r>
            <a:r>
              <a:rPr lang="en-US" sz="2000" dirty="0" err="1" smtClean="0"/>
              <a:t>mimicks</a:t>
            </a:r>
            <a:r>
              <a:rPr lang="en-US" sz="2000" dirty="0" smtClean="0"/>
              <a:t> mutant </a:t>
            </a:r>
            <a:r>
              <a:rPr lang="en-US" sz="2000" dirty="0" err="1" smtClean="0"/>
              <a:t>huntington</a:t>
            </a:r>
            <a:r>
              <a:rPr lang="en-US" sz="2000" dirty="0" smtClean="0"/>
              <a:t> protein cellular response.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Trapped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complexes increase with severity of HD.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err="1" smtClean="0"/>
              <a:t>Transglutaminase</a:t>
            </a:r>
            <a:r>
              <a:rPr lang="en-US" sz="2000" dirty="0" smtClean="0"/>
              <a:t> (TG2) is involved in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crosslinking.</a:t>
            </a:r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1966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03" y="225167"/>
            <a:ext cx="4652375" cy="6407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978" y="1534592"/>
            <a:ext cx="1962190" cy="31295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3010" y="779165"/>
            <a:ext cx="220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Wild Type STHdh</a:t>
            </a:r>
            <a:r>
              <a:rPr lang="en-US" baseline="30000" dirty="0"/>
              <a:t>Q7/Q7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73774" y="1148497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Mutant STHdh</a:t>
            </a:r>
            <a:r>
              <a:rPr lang="en-US" baseline="30000" dirty="0"/>
              <a:t>Q111/Q111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6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24010"/>
          </a:xfrm>
        </p:spPr>
        <p:txBody>
          <a:bodyPr/>
          <a:lstStyle/>
          <a:p>
            <a:r>
              <a:rPr lang="en-US" sz="2800" dirty="0" smtClean="0"/>
              <a:t>Results 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672"/>
            <a:ext cx="7620000" cy="4800600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Huntington protein localizes to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rods under cellular stress.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C00202"/>
                </a:solidFill>
              </a:rPr>
              <a:t>Can </a:t>
            </a:r>
            <a:r>
              <a:rPr lang="en-US" sz="2000" dirty="0" err="1" smtClean="0">
                <a:solidFill>
                  <a:srgbClr val="C00202"/>
                </a:solidFill>
              </a:rPr>
              <a:t>huntington</a:t>
            </a:r>
            <a:r>
              <a:rPr lang="en-US" sz="2000" dirty="0" smtClean="0">
                <a:solidFill>
                  <a:srgbClr val="C00202"/>
                </a:solidFill>
              </a:rPr>
              <a:t> localize to other non-neuron derived cells and does impaired response persist like in Alzheimer’s Disease?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Knockdown of normal </a:t>
            </a:r>
            <a:r>
              <a:rPr lang="en-US" sz="2000" dirty="0" err="1" smtClean="0"/>
              <a:t>huntington</a:t>
            </a:r>
            <a:r>
              <a:rPr lang="en-US" sz="2000" dirty="0"/>
              <a:t> </a:t>
            </a:r>
            <a:r>
              <a:rPr lang="en-US" sz="2000" dirty="0" smtClean="0"/>
              <a:t>protein </a:t>
            </a:r>
            <a:r>
              <a:rPr lang="en-US" sz="2000" dirty="0" err="1" smtClean="0"/>
              <a:t>mimicks</a:t>
            </a:r>
            <a:r>
              <a:rPr lang="en-US" sz="2000" dirty="0" smtClean="0"/>
              <a:t> mutant </a:t>
            </a:r>
            <a:r>
              <a:rPr lang="en-US" sz="2000" dirty="0" err="1" smtClean="0"/>
              <a:t>huntington</a:t>
            </a:r>
            <a:r>
              <a:rPr lang="en-US" sz="2000" dirty="0" smtClean="0"/>
              <a:t> protein cellular response.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smtClean="0"/>
              <a:t>Trapped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complexes increase with severity of HD.</a:t>
            </a:r>
          </a:p>
          <a:p>
            <a:pPr marL="114300" indent="0">
              <a:buNone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r>
              <a:rPr lang="en-US" sz="2000" dirty="0" err="1" smtClean="0"/>
              <a:t>Transglutaminase</a:t>
            </a:r>
            <a:r>
              <a:rPr lang="en-US" sz="2000" dirty="0" smtClean="0"/>
              <a:t> (TG2) is involved in </a:t>
            </a:r>
            <a:r>
              <a:rPr lang="en-US" sz="2000" dirty="0" err="1" smtClean="0"/>
              <a:t>cofilin</a:t>
            </a:r>
            <a:r>
              <a:rPr lang="en-US" sz="2000" dirty="0" smtClean="0"/>
              <a:t>-actin crosslinking.</a:t>
            </a:r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  <a:p>
            <a:pPr marL="571500" indent="-457200">
              <a:buFont typeface="+mj-lt"/>
              <a:buAutoNum type="arabicPeriod"/>
            </a:pPr>
            <a:endParaRPr lang="en-US" sz="2000" dirty="0"/>
          </a:p>
          <a:p>
            <a:pPr marL="571500" indent="-457200">
              <a:buFont typeface="+mj-lt"/>
              <a:buAutoNum type="arabicPeriod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5037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2280</TotalTime>
  <Words>1245</Words>
  <Application>Microsoft Macintosh PowerPoint</Application>
  <PresentationFormat>On-screen Show (4:3)</PresentationFormat>
  <Paragraphs>167</Paragraphs>
  <Slides>23</Slides>
  <Notes>16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Adjacency</vt:lpstr>
      <vt:lpstr>Mutant huntingtin causes defective actin remodeling during stress: defining a new role for transglutaminase 2 in neurodegenerative disease</vt:lpstr>
      <vt:lpstr>Outline</vt:lpstr>
      <vt:lpstr>Huntington’s Disease (HD)</vt:lpstr>
      <vt:lpstr>Huntington’s Disease (HD)</vt:lpstr>
      <vt:lpstr>Huntington’s Disease (HD)</vt:lpstr>
      <vt:lpstr>Cofilin-Acting Pathway</vt:lpstr>
      <vt:lpstr>Results Overview</vt:lpstr>
      <vt:lpstr>PowerPoint Presentation</vt:lpstr>
      <vt:lpstr>Results Overview</vt:lpstr>
      <vt:lpstr>PowerPoint Presentation</vt:lpstr>
      <vt:lpstr>PowerPoint Presentation</vt:lpstr>
      <vt:lpstr>Results Overview</vt:lpstr>
      <vt:lpstr>PowerPoint Presentation</vt:lpstr>
      <vt:lpstr>Results Overview</vt:lpstr>
      <vt:lpstr>PowerPoint Presentation</vt:lpstr>
      <vt:lpstr>Results Overview</vt:lpstr>
      <vt:lpstr>PowerPoint Presentation</vt:lpstr>
      <vt:lpstr>PowerPoint Presentation</vt:lpstr>
      <vt:lpstr>Results Overview</vt:lpstr>
      <vt:lpstr>PowerPoint Presentation</vt:lpstr>
      <vt:lpstr>Implications </vt:lpstr>
      <vt:lpstr>Future Work</vt:lpstr>
      <vt:lpstr>Questions?</vt:lpstr>
    </vt:vector>
  </TitlesOfParts>
  <Company>IPFW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Mutant huntingtin causes defective actin remodeling during stress: defining a new role for trasglutaminase 2 in neurodegenerative disease</dc:title>
  <dc:creator>Jaclyn  Nguyen</dc:creator>
  <cp:lastModifiedBy>Jaclyn  Nguyen</cp:lastModifiedBy>
  <cp:revision>99</cp:revision>
  <dcterms:created xsi:type="dcterms:W3CDTF">2011-11-11T02:33:38Z</dcterms:created>
  <dcterms:modified xsi:type="dcterms:W3CDTF">2011-11-16T18:17:55Z</dcterms:modified>
</cp:coreProperties>
</file>